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46"/>
  </p:notesMasterIdLst>
  <p:handoutMasterIdLst>
    <p:handoutMasterId r:id="rId47"/>
  </p:handoutMasterIdLst>
  <p:sldIdLst>
    <p:sldId id="256" r:id="rId9"/>
    <p:sldId id="278" r:id="rId10"/>
    <p:sldId id="279" r:id="rId11"/>
    <p:sldId id="267" r:id="rId12"/>
    <p:sldId id="280" r:id="rId13"/>
    <p:sldId id="316" r:id="rId14"/>
    <p:sldId id="282" r:id="rId15"/>
    <p:sldId id="281" r:id="rId16"/>
    <p:sldId id="294" r:id="rId17"/>
    <p:sldId id="284" r:id="rId18"/>
    <p:sldId id="285" r:id="rId19"/>
    <p:sldId id="295" r:id="rId20"/>
    <p:sldId id="299" r:id="rId21"/>
    <p:sldId id="297" r:id="rId22"/>
    <p:sldId id="287" r:id="rId23"/>
    <p:sldId id="293" r:id="rId24"/>
    <p:sldId id="302" r:id="rId25"/>
    <p:sldId id="288" r:id="rId26"/>
    <p:sldId id="301" r:id="rId27"/>
    <p:sldId id="286" r:id="rId28"/>
    <p:sldId id="291" r:id="rId29"/>
    <p:sldId id="289" r:id="rId30"/>
    <p:sldId id="270" r:id="rId31"/>
    <p:sldId id="303" r:id="rId32"/>
    <p:sldId id="261" r:id="rId33"/>
    <p:sldId id="292" r:id="rId34"/>
    <p:sldId id="306" r:id="rId35"/>
    <p:sldId id="310" r:id="rId36"/>
    <p:sldId id="311" r:id="rId37"/>
    <p:sldId id="308" r:id="rId38"/>
    <p:sldId id="313" r:id="rId39"/>
    <p:sldId id="315" r:id="rId40"/>
    <p:sldId id="273" r:id="rId41"/>
    <p:sldId id="271" r:id="rId42"/>
    <p:sldId id="274" r:id="rId43"/>
    <p:sldId id="262" r:id="rId44"/>
    <p:sldId id="263" r:id="rId45"/>
  </p:sldIdLst>
  <p:sldSz cx="9144000" cy="5143500" type="screen16x9"/>
  <p:notesSz cx="6797675" cy="9926638"/>
  <p:custDataLst>
    <p:tags r:id="rId4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72442" autoAdjust="0"/>
  </p:normalViewPr>
  <p:slideViewPr>
    <p:cSldViewPr>
      <p:cViewPr varScale="1">
        <p:scale>
          <a:sx n="108" d="100"/>
          <a:sy n="108" d="100"/>
        </p:scale>
        <p:origin x="153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Graber" userId="737b1de786d36e52" providerId="LiveId" clId="{CEA48B5A-4BE4-435B-9166-41EF013590A8}"/>
    <pc:docChg chg="custSel modSld sldOrd">
      <pc:chgData name="Michael Graber" userId="737b1de786d36e52" providerId="LiveId" clId="{CEA48B5A-4BE4-435B-9166-41EF013590A8}" dt="2024-06-09T19:35:32.176" v="252" actId="20577"/>
      <pc:docMkLst>
        <pc:docMk/>
      </pc:docMkLst>
      <pc:sldChg chg="addSp modSp mod modAnim">
        <pc:chgData name="Michael Graber" userId="737b1de786d36e52" providerId="LiveId" clId="{CEA48B5A-4BE4-435B-9166-41EF013590A8}" dt="2024-06-09T18:55:11.161" v="106" actId="208"/>
        <pc:sldMkLst>
          <pc:docMk/>
          <pc:sldMk cId="108141234" sldId="267"/>
        </pc:sldMkLst>
        <pc:spChg chg="add mod">
          <ac:chgData name="Michael Graber" userId="737b1de786d36e52" providerId="LiveId" clId="{CEA48B5A-4BE4-435B-9166-41EF013590A8}" dt="2024-06-09T18:55:11.161" v="106" actId="208"/>
          <ac:spMkLst>
            <pc:docMk/>
            <pc:sldMk cId="108141234" sldId="267"/>
            <ac:spMk id="4" creationId="{0AD627DB-58BB-F6EA-C861-52AB579E4E35}"/>
          </ac:spMkLst>
        </pc:spChg>
      </pc:sldChg>
      <pc:sldChg chg="modSp mod">
        <pc:chgData name="Michael Graber" userId="737b1de786d36e52" providerId="LiveId" clId="{CEA48B5A-4BE4-435B-9166-41EF013590A8}" dt="2024-06-09T18:53:45.347" v="97" actId="20577"/>
        <pc:sldMkLst>
          <pc:docMk/>
          <pc:sldMk cId="1777915693" sldId="279"/>
        </pc:sldMkLst>
        <pc:spChg chg="mod">
          <ac:chgData name="Michael Graber" userId="737b1de786d36e52" providerId="LiveId" clId="{CEA48B5A-4BE4-435B-9166-41EF013590A8}" dt="2024-06-09T18:53:45.347" v="97" actId="20577"/>
          <ac:spMkLst>
            <pc:docMk/>
            <pc:sldMk cId="1777915693" sldId="279"/>
            <ac:spMk id="2" creationId="{00000000-0000-0000-0000-000000000000}"/>
          </ac:spMkLst>
        </pc:spChg>
      </pc:sldChg>
      <pc:sldChg chg="ord">
        <pc:chgData name="Michael Graber" userId="737b1de786d36e52" providerId="LiveId" clId="{CEA48B5A-4BE4-435B-9166-41EF013590A8}" dt="2024-06-09T17:54:40.310" v="5"/>
        <pc:sldMkLst>
          <pc:docMk/>
          <pc:sldMk cId="3760826203" sldId="282"/>
        </pc:sldMkLst>
      </pc:sldChg>
      <pc:sldChg chg="modSp mod">
        <pc:chgData name="Michael Graber" userId="737b1de786d36e52" providerId="LiveId" clId="{CEA48B5A-4BE4-435B-9166-41EF013590A8}" dt="2024-06-09T17:56:02.334" v="95" actId="20577"/>
        <pc:sldMkLst>
          <pc:docMk/>
          <pc:sldMk cId="2903802618" sldId="301"/>
        </pc:sldMkLst>
        <pc:graphicFrameChg chg="modGraphic">
          <ac:chgData name="Michael Graber" userId="737b1de786d36e52" providerId="LiveId" clId="{CEA48B5A-4BE4-435B-9166-41EF013590A8}" dt="2024-06-09T17:56:02.334" v="95" actId="20577"/>
          <ac:graphicFrameMkLst>
            <pc:docMk/>
            <pc:sldMk cId="2903802618" sldId="301"/>
            <ac:graphicFrameMk id="2" creationId="{00000000-0000-0000-0000-000000000000}"/>
          </ac:graphicFrameMkLst>
        </pc:graphicFrameChg>
      </pc:sldChg>
      <pc:sldChg chg="modNotesTx">
        <pc:chgData name="Michael Graber" userId="737b1de786d36e52" providerId="LiveId" clId="{CEA48B5A-4BE4-435B-9166-41EF013590A8}" dt="2024-06-09T17:55:32.691" v="33" actId="20577"/>
        <pc:sldMkLst>
          <pc:docMk/>
          <pc:sldMk cId="1591475652" sldId="302"/>
        </pc:sldMkLst>
      </pc:sldChg>
      <pc:sldChg chg="modAnim">
        <pc:chgData name="Michael Graber" userId="737b1de786d36e52" providerId="LiveId" clId="{CEA48B5A-4BE4-435B-9166-41EF013590A8}" dt="2024-06-08T18:46:32.871" v="3"/>
        <pc:sldMkLst>
          <pc:docMk/>
          <pc:sldMk cId="3493875719" sldId="306"/>
        </pc:sldMkLst>
      </pc:sldChg>
      <pc:sldChg chg="modNotesTx">
        <pc:chgData name="Michael Graber" userId="737b1de786d36e52" providerId="LiveId" clId="{CEA48B5A-4BE4-435B-9166-41EF013590A8}" dt="2024-06-09T19:35:32.176" v="252" actId="20577"/>
        <pc:sldMkLst>
          <pc:docMk/>
          <pc:sldMk cId="2752899583" sldId="31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</dgm:pt>
    <dgm:pt modelId="{5C38D1E6-E55A-49EC-B95D-EFD9DC0A5820}" type="pres">
      <dgm:prSet presAssocID="{B7821A29-A907-4C2E-ADF4-960848BA1FF6}" presName="rootConnector1" presStyleLbl="node1" presStyleIdx="0" presStyleCnt="0"/>
      <dgm:spPr/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</dgm:pt>
    <dgm:pt modelId="{5242639F-4732-442F-88CC-672815A22AA5}" type="pres">
      <dgm:prSet presAssocID="{22A486C2-6E44-428D-82FC-ACBC9DD3CFDD}" presName="rootConnector" presStyleLbl="node2" presStyleIdx="0" presStyleCnt="4"/>
      <dgm:spPr/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</dgm:pt>
    <dgm:pt modelId="{51FBCB8E-580D-4297-8A7E-CFCDA1C30A04}" type="pres">
      <dgm:prSet presAssocID="{1B53CC11-E8D4-419E-898B-D76E11C4DFF9}" presName="rootConnector" presStyleLbl="node3" presStyleIdx="0" presStyleCnt="11"/>
      <dgm:spPr/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</dgm:pt>
    <dgm:pt modelId="{A40C4C83-9461-4563-8545-AC2A0E352CE2}" type="pres">
      <dgm:prSet presAssocID="{3865ED11-6A78-4E39-BA50-1315B70C3F1D}" presName="rootConnector" presStyleLbl="node3" presStyleIdx="1" presStyleCnt="11"/>
      <dgm:spPr/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</dgm:pt>
    <dgm:pt modelId="{0613E688-B3B9-48B6-82F6-171B4C7E9CC3}" type="pres">
      <dgm:prSet presAssocID="{E5DA6078-84C1-42B2-9BE9-609A7909188D}" presName="rootConnector" presStyleLbl="node3" presStyleIdx="2" presStyleCnt="11"/>
      <dgm:spPr/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</dgm:pt>
    <dgm:pt modelId="{26637BE0-8855-44D8-B531-67B99696C2D5}" type="pres">
      <dgm:prSet presAssocID="{B680C3C6-FE1F-436B-8EA2-39896FE91AE1}" presName="rootConnector" presStyleLbl="node3" presStyleIdx="3" presStyleCnt="11"/>
      <dgm:spPr/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</dgm:pt>
    <dgm:pt modelId="{F514B0A3-ECF9-42D1-BC2A-1927AC021232}" type="pres">
      <dgm:prSet presAssocID="{CB910C89-02D0-45F8-B819-E85997DE7913}" presName="rootConnector" presStyleLbl="node2" presStyleIdx="1" presStyleCnt="4"/>
      <dgm:spPr/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</dgm:pt>
    <dgm:pt modelId="{A69AF22F-6C46-4334-B6E2-1A46472EAC7D}" type="pres">
      <dgm:prSet presAssocID="{B899BC62-2D84-4806-9685-DEEB81878A34}" presName="rootConnector" presStyleLbl="node3" presStyleIdx="4" presStyleCnt="11"/>
      <dgm:spPr/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</dgm:pt>
    <dgm:pt modelId="{482F027F-C955-4D76-A42C-3FC5A4350A8D}" type="pres">
      <dgm:prSet presAssocID="{2265BECD-711C-457E-ACBE-59A99173FC0A}" presName="rootConnector" presStyleLbl="node3" presStyleIdx="5" presStyleCnt="11"/>
      <dgm:spPr/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</dgm:pt>
    <dgm:pt modelId="{6D98FD32-D818-4103-B6E6-FEECCD28045A}" type="pres">
      <dgm:prSet presAssocID="{38E045DB-F292-4A43-AB9C-5566D85D1F2A}" presName="rootConnector" presStyleLbl="node2" presStyleIdx="2" presStyleCnt="4"/>
      <dgm:spPr/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</dgm:pt>
    <dgm:pt modelId="{8377CA67-E724-4C86-A0C2-7C9752700802}" type="pres">
      <dgm:prSet presAssocID="{C25DA656-C71F-4AF9-AB6C-D2F445761C5E}" presName="rootConnector" presStyleLbl="node3" presStyleIdx="6" presStyleCnt="11"/>
      <dgm:spPr/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</dgm:pt>
    <dgm:pt modelId="{827C4DC4-1CE1-49A9-9B0A-AE87648D232F}" type="pres">
      <dgm:prSet presAssocID="{43504851-8E23-48A0-B0E8-095048AA06F6}" presName="rootConnector" presStyleLbl="node3" presStyleIdx="7" presStyleCnt="11"/>
      <dgm:spPr/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</dgm:pt>
    <dgm:pt modelId="{DAE0611E-FBA0-47C6-AF9F-184B82AD99FE}" type="pres">
      <dgm:prSet presAssocID="{64546628-4B23-4372-BA01-37BE838A3897}" presName="rootConnector" presStyleLbl="node2" presStyleIdx="3" presStyleCnt="4"/>
      <dgm:spPr/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</dgm:pt>
    <dgm:pt modelId="{22241AE1-FAD0-47FC-A443-13F879EE78E4}" type="pres">
      <dgm:prSet presAssocID="{D7986B0E-95B8-4A7E-8B72-8C58EEFA9DB4}" presName="rootConnector" presStyleLbl="node3" presStyleIdx="8" presStyleCnt="11"/>
      <dgm:spPr/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</dgm:pt>
    <dgm:pt modelId="{3926F955-85DB-4DB5-8C7D-536188DE44E0}" type="pres">
      <dgm:prSet presAssocID="{D8AD04CF-A48A-4F1C-8209-7A5258A22EA5}" presName="rootConnector" presStyleLbl="node3" presStyleIdx="9" presStyleCnt="11"/>
      <dgm:spPr/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</dgm:pt>
    <dgm:pt modelId="{F5170CC5-C0ED-4926-B32B-DBF51A5FC757}" type="pres">
      <dgm:prSet presAssocID="{18D77E29-BEBA-49CE-A84F-525C2704D698}" presName="rootConnector" presStyleLbl="node3" presStyleIdx="10" presStyleCnt="11"/>
      <dgm:spPr/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09.06.2024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09.06.2024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629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Automatisierter Failover =&gt; </a:t>
            </a:r>
            <a:r>
              <a:rPr lang="de-CH" sz="1000" dirty="0" err="1"/>
              <a:t>postgresql_cluster</a:t>
            </a:r>
            <a:r>
              <a:rPr lang="de-CH" sz="1000" baseline="0" dirty="0"/>
              <a:t> hat eine Architektonische Schwachstelle die App ausgleichen muss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SQL </a:t>
            </a:r>
            <a:r>
              <a:rPr lang="de-CH" sz="1000" dirty="0" err="1"/>
              <a:t>optimierungen</a:t>
            </a:r>
            <a:r>
              <a:rPr lang="de-CH" sz="1000" dirty="0"/>
              <a:t> - Indizes </a:t>
            </a:r>
            <a:r>
              <a:rPr lang="de-CH" sz="1000" dirty="0" err="1"/>
              <a:t>tracken</a:t>
            </a:r>
            <a:r>
              <a:rPr lang="de-CH" sz="1000" dirty="0"/>
              <a:t> und verwalten =&gt; Bräuchte ein</a:t>
            </a:r>
            <a:r>
              <a:rPr lang="de-CH" sz="1000" baseline="0" dirty="0"/>
              <a:t> Performance </a:t>
            </a:r>
            <a:r>
              <a:rPr lang="de-CH" sz="1000" baseline="0" dirty="0" err="1"/>
              <a:t>Repo</a:t>
            </a:r>
            <a:endParaRPr lang="de-CH" sz="1000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Testziele</a:t>
            </a:r>
            <a:r>
              <a:rPr lang="de-CH" sz="1000" baseline="0" dirty="0"/>
              <a:t> =&gt; Quorum geht nicht mit 1 </a:t>
            </a:r>
            <a:r>
              <a:rPr lang="de-CH" sz="1000" baseline="0" dirty="0" err="1"/>
              <a:t>Node</a:t>
            </a:r>
            <a:endParaRPr lang="de-CH" sz="1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181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cs typeface="Arial"/>
              </a:rPr>
              <a:t>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Lösungen: ü 35h</a:t>
            </a:r>
          </a:p>
          <a:p>
            <a:r>
              <a:rPr lang="de-CH" dirty="0">
                <a:cs typeface="Arial"/>
              </a:rPr>
              <a:t>Troubleshooting und Lösungsfindung: 3h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55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944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PostgreSQL High </a:t>
            </a:r>
            <a:r>
              <a:rPr lang="de-DE" dirty="0" err="1"/>
              <a:t>Availability</a:t>
            </a:r>
            <a:r>
              <a:rPr lang="de-DE" dirty="0"/>
              <a:t> Cluster evaluieren und Testsystem implementieren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143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Foreman</a:t>
            </a:r>
            <a:r>
              <a:rPr lang="de-CH" baseline="0" dirty="0"/>
              <a:t> =&gt; KSGR Linux </a:t>
            </a:r>
            <a:r>
              <a:rPr lang="de-CH" baseline="0" dirty="0" err="1"/>
              <a:t>Provisioning</a:t>
            </a:r>
            <a:r>
              <a:rPr lang="de-CH" baseline="0"/>
              <a:t> Tool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24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Alte Infrastruktur kann</a:t>
            </a:r>
            <a:r>
              <a:rPr lang="de-CH" baseline="0" dirty="0"/>
              <a:t> </a:t>
            </a:r>
            <a:r>
              <a:rPr lang="de-CH" dirty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Schwächen beim Selbstmanagement</a:t>
            </a:r>
            <a:r>
              <a:rPr lang="de-CH" sz="1000" baseline="0" dirty="0"/>
              <a:t> und Selbstorganisation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baseline="0" dirty="0"/>
              <a:t> Verlust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dirty="0"/>
              <a:t> </a:t>
            </a:r>
            <a:r>
              <a:rPr lang="de-CH" sz="1000" dirty="0" err="1"/>
              <a:t>Creep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Foreman nicht betriebsbereit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254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Alte Infrastruktur kann</a:t>
            </a:r>
            <a:r>
              <a:rPr lang="de-CH" baseline="0" dirty="0"/>
              <a:t> </a:t>
            </a:r>
            <a:r>
              <a:rPr lang="de-CH" dirty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Schwächen beim Selbstmanagement</a:t>
            </a:r>
            <a:r>
              <a:rPr lang="de-CH" sz="1000" baseline="0" dirty="0"/>
              <a:t> und Selbstorganisation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baseline="0" dirty="0"/>
              <a:t> Verlust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dirty="0"/>
              <a:t> </a:t>
            </a:r>
            <a:r>
              <a:rPr lang="de-CH" sz="1000" dirty="0" err="1"/>
              <a:t>Creep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Foreman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Veeam</a:t>
            </a:r>
            <a:r>
              <a:rPr lang="de-CH" sz="1000" dirty="0"/>
              <a:t> Kaste</a:t>
            </a:r>
            <a:r>
              <a:rPr lang="de-CH" sz="1000" baseline="0" dirty="0"/>
              <a:t>n </a:t>
            </a:r>
            <a:r>
              <a:rPr lang="de-CH" sz="1000" dirty="0"/>
              <a:t>K10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Kubernetes</a:t>
            </a:r>
            <a:r>
              <a:rPr lang="de-CH" sz="1000" dirty="0"/>
              <a:t> Testumgebung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Verzug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de-CH" sz="1000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363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2480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Präferenzmatrix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1 Monolith / 1 Verteiltes</a:t>
            </a:r>
            <a:r>
              <a:rPr lang="de-CH" baseline="0" dirty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Synergien von Monolith auf Verteiltes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/>
              <a:t>Sharding</a:t>
            </a:r>
            <a:r>
              <a:rPr lang="de-CH" baseline="0" dirty="0"/>
              <a:t> auf Monolith nicht möglich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8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09.06.2024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09.06.2024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09.06.2024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09.06.2024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09.06.2024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151759388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Organisation</a:t>
                      </a:r>
                      <a:r>
                        <a:rPr lang="de-CH" sz="1200" baseline="0" dirty="0"/>
                        <a:t> / </a:t>
                      </a:r>
                      <a:r>
                        <a:rPr lang="de-CH" sz="1200" baseline="0" dirty="0" err="1"/>
                        <a:t>Selbstorg</a:t>
                      </a:r>
                      <a:r>
                        <a:rPr lang="de-CH" sz="1200" baseline="0" dirty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</a:t>
                      </a:r>
                      <a:r>
                        <a:rPr lang="de-CH" sz="1200" baseline="0" dirty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Werkzeuge vorgängig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klar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</a:t>
                      </a:r>
                      <a:r>
                        <a:rPr lang="de-CH" sz="1200" baseline="0" dirty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Manuelle Installation vorbereiten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Risikomatrizen</a:t>
            </a:r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Dokumentation ausserhalb Arbeitszeit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Externe Partner sensibilisiert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- Projektplanung erstellt.</a:t>
                      </a:r>
                    </a:p>
                    <a:p>
                      <a:r>
                        <a:rPr lang="de-CH" sz="1200" dirty="0"/>
                        <a:t>- Arbeitspakete geplant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</a:t>
                      </a:r>
                      <a:r>
                        <a:rPr lang="de-CH" sz="1200" baseline="0" dirty="0"/>
                        <a:t>n </a:t>
                      </a:r>
                      <a:r>
                        <a:rPr lang="de-CH" sz="1200" dirty="0"/>
                        <a:t>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Risikomatrix - Abschluss</a:t>
            </a:r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Stakeholder</a:t>
            </a:r>
          </a:p>
        </p:txBody>
      </p:sp>
      <p:sp>
        <p:nvSpPr>
          <p:cNvPr id="4" name="Rechteck 3"/>
          <p:cNvSpPr/>
          <p:nvPr/>
        </p:nvSpPr>
        <p:spPr>
          <a:xfrm>
            <a:off x="179388" y="2643758"/>
            <a:ext cx="8785098" cy="56013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Kein Budget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Keine Subskription Modelle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</a:t>
            </a:r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736510442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37237387"/>
              </p:ext>
            </p:extLst>
          </p:nvPr>
        </p:nvGraphicFramePr>
        <p:xfrm>
          <a:off x="179388" y="1065213"/>
          <a:ext cx="8785098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br>
                        <a:rPr lang="de-CH" baseline="0" dirty="0"/>
                      </a:br>
                      <a:r>
                        <a:rPr lang="de-CH" baseline="0" dirty="0"/>
                        <a:t>Node </a:t>
                      </a:r>
                      <a:r>
                        <a:rPr lang="de-CH" baseline="0"/>
                        <a:t>Restore Zeitintensiv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Weitere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Monolithisch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r>
              <a:rPr lang="de-CH" dirty="0"/>
              <a:t>Verteilt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3 rke2 </a:t>
            </a:r>
            <a:r>
              <a:rPr lang="de-CH" dirty="0" err="1"/>
              <a:t>Kubernetes</a:t>
            </a:r>
            <a:r>
              <a:rPr lang="de-CH" dirty="0"/>
              <a:t> Nodes</a:t>
            </a:r>
          </a:p>
          <a:p>
            <a:pPr lvl="1"/>
            <a:r>
              <a:rPr lang="de-CH" dirty="0"/>
              <a:t>1 Virtuelle IP</a:t>
            </a:r>
          </a:p>
          <a:p>
            <a:pPr lvl="1"/>
            <a:r>
              <a:rPr lang="de-CH" dirty="0"/>
              <a:t>1 Load </a:t>
            </a:r>
            <a:r>
              <a:rPr lang="de-CH" dirty="0" err="1"/>
              <a:t>Balancer</a:t>
            </a:r>
            <a:endParaRPr lang="de-CH" dirty="0"/>
          </a:p>
          <a:p>
            <a:pPr lvl="1"/>
            <a:r>
              <a:rPr lang="de-CH" dirty="0"/>
              <a:t>Lokaler Storage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Evaluation - 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09.06.2024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Entscheid</a:t>
            </a:r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82" y="1065213"/>
            <a:ext cx="2292036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 - Architektur</a:t>
            </a:r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 - Demo </a:t>
            </a:r>
            <a:r>
              <a:rPr lang="de-CH" dirty="0" err="1"/>
              <a:t>Deploying</a:t>
            </a:r>
            <a:endParaRPr lang="de-CH" dirty="0"/>
          </a:p>
        </p:txBody>
      </p:sp>
      <p:pic>
        <p:nvPicPr>
          <p:cNvPr id="2" name="deploy_pgcluster-highspeed">
            <a:hlinkClick r:id="" action="ppaction://media"/>
          </p:cNvPr>
          <p:cNvPicPr>
            <a:picLocks noGrp="1" noChangeAspect="1"/>
          </p:cNvPicPr>
          <p:nvPr>
            <p:ph sz="quarter" idx="2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" y="1065213"/>
            <a:ext cx="7389813" cy="3744912"/>
          </a:xfrm>
        </p:spPr>
      </p:pic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Holt die Grenze für den AUTOVACUUM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 HTML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5135499" y="1352735"/>
            <a:ext cx="3409504" cy="30861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2023:	KIS Entwickler und Oracle DBA beim KSGR</a:t>
            </a:r>
          </a:p>
          <a:p>
            <a:r>
              <a:rPr lang="de-CH" dirty="0"/>
              <a:t>Seit 2023: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Vorstellung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618428" y="1065213"/>
            <a:ext cx="7907145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Erreichungsgrad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190 investierte Arbeitsstunden</a:t>
            </a:r>
          </a:p>
          <a:p>
            <a:r>
              <a:rPr lang="de-CH" dirty="0">
                <a:cs typeface="Arial"/>
              </a:rPr>
              <a:t>Über 74 Stunden Dokumentation</a:t>
            </a:r>
          </a:p>
          <a:p>
            <a:r>
              <a:rPr lang="de-CH" dirty="0">
                <a:cs typeface="Arial"/>
              </a:rPr>
              <a:t>Grösste Abweichung bei 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Lösungen»</a:t>
            </a:r>
          </a:p>
          <a:p>
            <a:r>
              <a:rPr lang="de-CH" dirty="0">
                <a:cs typeface="Arial"/>
              </a:rPr>
              <a:t>Zweitgrösste Abweichung bei «Troubleshooting und Lösungsfindung»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Projektcontrolling</a:t>
            </a:r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SIEM und PKI einbinden</a:t>
            </a:r>
          </a:p>
          <a:p>
            <a:r>
              <a:rPr lang="de-CH" dirty="0"/>
              <a:t>An </a:t>
            </a:r>
            <a:r>
              <a:rPr lang="de-CH" dirty="0" err="1"/>
              <a:t>Veeam</a:t>
            </a:r>
            <a:r>
              <a:rPr lang="de-CH" dirty="0"/>
              <a:t> Backup anbinden</a:t>
            </a:r>
          </a:p>
          <a:p>
            <a:r>
              <a:rPr lang="de-CH" dirty="0" err="1"/>
              <a:t>Hardening</a:t>
            </a:r>
            <a:r>
              <a:rPr lang="de-CH" dirty="0"/>
              <a:t> des Systems</a:t>
            </a:r>
          </a:p>
          <a:p>
            <a:r>
              <a:rPr lang="de-CH" dirty="0"/>
              <a:t>In KSGR </a:t>
            </a:r>
            <a:r>
              <a:rPr lang="de-CH" dirty="0" err="1"/>
              <a:t>Ansible</a:t>
            </a:r>
            <a:r>
              <a:rPr lang="de-CH" dirty="0"/>
              <a:t> aufnehmen</a:t>
            </a:r>
          </a:p>
          <a:p>
            <a:r>
              <a:rPr lang="de-CH" dirty="0"/>
              <a:t>Maintenance-Tools in KSGR </a:t>
            </a:r>
            <a:r>
              <a:rPr lang="de-CH" dirty="0" err="1"/>
              <a:t>Kubernetes</a:t>
            </a:r>
            <a:r>
              <a:rPr lang="de-CH" dirty="0"/>
              <a:t> integrieren</a:t>
            </a:r>
          </a:p>
          <a:p>
            <a:r>
              <a:rPr lang="de-CH" dirty="0"/>
              <a:t>Produktivsystem aufbauen</a:t>
            </a:r>
          </a:p>
          <a:p>
            <a:r>
              <a:rPr lang="de-CH" dirty="0" err="1"/>
              <a:t>YugabyteDB</a:t>
            </a:r>
            <a:r>
              <a:rPr lang="de-CH" dirty="0"/>
              <a:t> implementieren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Rückblick</a:t>
            </a:r>
          </a:p>
          <a:p>
            <a:pPr lvl="1"/>
            <a:r>
              <a:rPr lang="de-CH" dirty="0"/>
              <a:t>Ziele reduzieren</a:t>
            </a:r>
          </a:p>
          <a:p>
            <a:pPr lvl="1"/>
            <a:r>
              <a:rPr lang="de-CH" dirty="0"/>
              <a:t>Zeitplan und Dokument anders aufbauen</a:t>
            </a:r>
          </a:p>
          <a:p>
            <a:pPr lvl="1"/>
            <a:r>
              <a:rPr lang="de-CH" dirty="0"/>
              <a:t>Komfortzone verlassen</a:t>
            </a:r>
          </a:p>
          <a:p>
            <a:r>
              <a:rPr lang="de-CH" dirty="0"/>
              <a:t>Technische Erfahrungen gesammelt</a:t>
            </a:r>
          </a:p>
          <a:p>
            <a:pPr lvl="1"/>
            <a:r>
              <a:rPr lang="de-CH" dirty="0"/>
              <a:t>rke2</a:t>
            </a:r>
          </a:p>
          <a:p>
            <a:pPr lvl="1"/>
            <a:r>
              <a:rPr lang="de-CH" dirty="0" err="1"/>
              <a:t>local-path-provisioner</a:t>
            </a:r>
            <a:endParaRPr lang="de-CH" dirty="0"/>
          </a:p>
          <a:p>
            <a:pPr lvl="1"/>
            <a:r>
              <a:rPr lang="de-CH" dirty="0" err="1"/>
              <a:t>MetalLB</a:t>
            </a:r>
            <a:endParaRPr lang="de-CH" dirty="0"/>
          </a:p>
          <a:p>
            <a:pPr lvl="1"/>
            <a:r>
              <a:rPr lang="de-CH" dirty="0"/>
              <a:t>Distributed SQL</a:t>
            </a:r>
          </a:p>
          <a:p>
            <a:r>
              <a:rPr lang="de-CH" dirty="0"/>
              <a:t>Arbeitstechnische Erkenntnisse</a:t>
            </a:r>
          </a:p>
          <a:p>
            <a:pPr lvl="1"/>
            <a:r>
              <a:rPr lang="de-CH" dirty="0"/>
              <a:t>Problemkomplexität reduzieren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Mitarbeitenden (Stand 1. Mai)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Das KSGR und seine 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AD627DB-58BB-F6EA-C861-52AB579E4E35}"/>
              </a:ext>
            </a:extLst>
          </p:cNvPr>
          <p:cNvSpPr/>
          <p:nvPr/>
        </p:nvSpPr>
        <p:spPr>
          <a:xfrm>
            <a:off x="6732240" y="2931790"/>
            <a:ext cx="1080120" cy="576064"/>
          </a:xfrm>
          <a:prstGeom prst="rect">
            <a:avLst/>
          </a:prstGeom>
          <a:noFill/>
          <a:ln>
            <a:solidFill>
              <a:srgbClr val="505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Auftrag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275289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Abhängigkeiten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179388" y="1419622"/>
            <a:ext cx="8785098" cy="5040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61714" y="2787774"/>
            <a:ext cx="878509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1387</Words>
  <Application>Microsoft Office PowerPoint</Application>
  <PresentationFormat>Bildschirmpräsentation (16:9)</PresentationFormat>
  <Paragraphs>672</Paragraphs>
  <Slides>37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37</vt:i4>
      </vt:variant>
    </vt:vector>
  </HeadingPairs>
  <TitlesOfParts>
    <vt:vector size="45" baseType="lpstr">
      <vt:lpstr>Arial</vt:lpstr>
      <vt:lpstr>Arial  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Michael Graber</cp:lastModifiedBy>
  <cp:revision>173</cp:revision>
  <dcterms:created xsi:type="dcterms:W3CDTF">2021-09-20T14:02:05Z</dcterms:created>
  <dcterms:modified xsi:type="dcterms:W3CDTF">2024-06-09T19:36:00Z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